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9"/>
  </p:notesMasterIdLst>
  <p:sldIdLst>
    <p:sldId id="264" r:id="rId2"/>
    <p:sldId id="287" r:id="rId3"/>
    <p:sldId id="291" r:id="rId4"/>
    <p:sldId id="296" r:id="rId5"/>
    <p:sldId id="297" r:id="rId6"/>
    <p:sldId id="298" r:id="rId7"/>
    <p:sldId id="295" r:id="rId8"/>
    <p:sldId id="288" r:id="rId9"/>
    <p:sldId id="289" r:id="rId10"/>
    <p:sldId id="290" r:id="rId11"/>
    <p:sldId id="294" r:id="rId12"/>
    <p:sldId id="299" r:id="rId13"/>
    <p:sldId id="300" r:id="rId14"/>
    <p:sldId id="301" r:id="rId15"/>
    <p:sldId id="279" r:id="rId16"/>
    <p:sldId id="285" r:id="rId17"/>
    <p:sldId id="286" r:id="rId1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167" autoAdjust="0"/>
  </p:normalViewPr>
  <p:slideViewPr>
    <p:cSldViewPr>
      <p:cViewPr varScale="1">
        <p:scale>
          <a:sx n="59" d="100"/>
          <a:sy n="59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9485A5-E0E7-4E33-ACFB-BCE873CFBECD}" type="datetimeFigureOut">
              <a:rPr lang="it-IT" smtClean="0"/>
              <a:pPr/>
              <a:t>07/07/2014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E0A578-D096-4937-AB6F-89ED03EE3855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E0A578-D096-4937-AB6F-89ED03EE3855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Liberazione – Pasqua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E0A578-D096-4937-AB6F-89ED03EE3855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3CB23F-669F-40DA-81EE-A671B36ED7BD}" type="slidenum">
              <a:rPr lang="it-IT" smtClean="0"/>
              <a:pPr>
                <a:defRPr/>
              </a:pPr>
              <a:t>13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D1DE3-EBA7-412B-BA3D-B19F71DE4D0A}" type="datetimeFigureOut">
              <a:rPr lang="it-IT" smtClean="0"/>
              <a:pPr/>
              <a:t>07/07/2014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B857-8660-4F5C-A533-3BBE7619DC3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D1DE3-EBA7-412B-BA3D-B19F71DE4D0A}" type="datetimeFigureOut">
              <a:rPr lang="it-IT" smtClean="0"/>
              <a:pPr/>
              <a:t>07/07/2014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B857-8660-4F5C-A533-3BBE7619DC3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D1DE3-EBA7-412B-BA3D-B19F71DE4D0A}" type="datetimeFigureOut">
              <a:rPr lang="it-IT" smtClean="0"/>
              <a:pPr/>
              <a:t>07/07/2014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B857-8660-4F5C-A533-3BBE7619DC3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D1DE3-EBA7-412B-BA3D-B19F71DE4D0A}" type="datetimeFigureOut">
              <a:rPr lang="it-IT" smtClean="0"/>
              <a:pPr/>
              <a:t>07/07/2014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B857-8660-4F5C-A533-3BBE7619DC3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D1DE3-EBA7-412B-BA3D-B19F71DE4D0A}" type="datetimeFigureOut">
              <a:rPr lang="it-IT" smtClean="0"/>
              <a:pPr/>
              <a:t>07/07/2014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B857-8660-4F5C-A533-3BBE7619DC3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D1DE3-EBA7-412B-BA3D-B19F71DE4D0A}" type="datetimeFigureOut">
              <a:rPr lang="it-IT" smtClean="0"/>
              <a:pPr/>
              <a:t>07/07/2014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B857-8660-4F5C-A533-3BBE7619DC3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D1DE3-EBA7-412B-BA3D-B19F71DE4D0A}" type="datetimeFigureOut">
              <a:rPr lang="it-IT" smtClean="0"/>
              <a:pPr/>
              <a:t>07/07/2014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B857-8660-4F5C-A533-3BBE7619DC3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D1DE3-EBA7-412B-BA3D-B19F71DE4D0A}" type="datetimeFigureOut">
              <a:rPr lang="it-IT" smtClean="0"/>
              <a:pPr/>
              <a:t>07/07/2014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B857-8660-4F5C-A533-3BBE7619DC3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D1DE3-EBA7-412B-BA3D-B19F71DE4D0A}" type="datetimeFigureOut">
              <a:rPr lang="it-IT" smtClean="0"/>
              <a:pPr/>
              <a:t>07/07/2014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B857-8660-4F5C-A533-3BBE7619DC3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D1DE3-EBA7-412B-BA3D-B19F71DE4D0A}" type="datetimeFigureOut">
              <a:rPr lang="it-IT" smtClean="0"/>
              <a:pPr/>
              <a:t>07/07/2014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B857-8660-4F5C-A533-3BBE7619DC3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D1DE3-EBA7-412B-BA3D-B19F71DE4D0A}" type="datetimeFigureOut">
              <a:rPr lang="it-IT" smtClean="0"/>
              <a:pPr/>
              <a:t>07/07/2014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B857-8660-4F5C-A533-3BBE7619DC3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D1DE3-EBA7-412B-BA3D-B19F71DE4D0A}" type="datetimeFigureOut">
              <a:rPr lang="it-IT" smtClean="0"/>
              <a:pPr/>
              <a:t>07/07/2014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9B857-8660-4F5C-A533-3BBE7619DC3D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ranatha.it/Bibbia/1-Pentateuco/02-Text.htm#top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fungo tim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1619672" y="404664"/>
          <a:ext cx="6096000" cy="210312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40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L’esperienza del deserto: </a:t>
                      </a:r>
                      <a:endParaRPr lang="it-IT" sz="40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40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il </a:t>
                      </a:r>
                      <a:r>
                        <a:rPr lang="it-IT" sz="4000" b="1" i="1" dirty="0">
                          <a:latin typeface="Times New Roman"/>
                          <a:ea typeface="Calibri"/>
                          <a:cs typeface="Times New Roman"/>
                        </a:rPr>
                        <a:t>difficile cammino tra libertà e schiavitù</a:t>
                      </a:r>
                      <a:endParaRPr lang="it-IT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35" marR="8953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fo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600956" cy="3960440"/>
          </a:xfrm>
          <a:prstGeom prst="rect">
            <a:avLst/>
          </a:prstGeom>
          <a:noFill/>
        </p:spPr>
      </p:pic>
      <p:sp>
        <p:nvSpPr>
          <p:cNvPr id="3" name="Rettangolo 2"/>
          <p:cNvSpPr/>
          <p:nvPr/>
        </p:nvSpPr>
        <p:spPr>
          <a:xfrm>
            <a:off x="0" y="4365104"/>
            <a:ext cx="88924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 smtClean="0"/>
              <a:t>Perciò i volti di Mosè e di Gesù sulla croce sono molto somiglianti tra loro. </a:t>
            </a:r>
          </a:p>
          <a:p>
            <a:r>
              <a:rPr lang="it-IT" sz="1600" dirty="0" smtClean="0"/>
              <a:t>Il passaggio del Mar Rosso rappresenta il battesimo, perciò vicino è collocato il fonte battesimale. Proprio come gli israeliti con questo passaggio furono per sempre salvi dalla schiavitù degli egiziani, così i cristiani tramite il battesimo sono salvi per la vita nuova.</a:t>
            </a:r>
            <a:br>
              <a:rPr lang="it-IT" sz="1600" dirty="0" smtClean="0"/>
            </a:br>
            <a:r>
              <a:rPr lang="it-IT" sz="1600" dirty="0" smtClean="0"/>
              <a:t>La colonna di fuoco e la nube hanno guidato Mosè. San Paolo dice che la nube e la colonna di fuoco sono figure dello Spirito Santo. Infatti, è solo lo Spirito Santo che ci dischiude il significato della morte e della risurrezione di Gesù Cristo. Egli stesso, proprio alla luce di questo Amore, dà senso anche alla nostra sofferenza, all’ingiustizia, al dolore e perfino alla morte.</a:t>
            </a:r>
            <a:br>
              <a:rPr lang="it-IT" sz="1600" dirty="0" smtClean="0"/>
            </a:br>
            <a:r>
              <a:rPr lang="it-IT" sz="1600" dirty="0" smtClean="0"/>
              <a:t>Dalla figura di Mosè fino al crocifisso c’è il deserto, simbolo della vita non salvata.</a:t>
            </a:r>
            <a:endParaRPr lang="it-IT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971600" y="436510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it-IT" dirty="0" smtClean="0"/>
              <a:t>Dio che libera: </a:t>
            </a:r>
          </a:p>
          <a:p>
            <a:pPr algn="ctr"/>
            <a:endParaRPr lang="it-IT" dirty="0" smtClean="0"/>
          </a:p>
          <a:p>
            <a:pPr algn="ctr"/>
            <a:r>
              <a:rPr lang="it-IT" dirty="0" smtClean="0"/>
              <a:t>ha liberato Israele </a:t>
            </a:r>
          </a:p>
          <a:p>
            <a:pPr algn="ctr"/>
            <a:r>
              <a:rPr lang="it-IT" dirty="0" smtClean="0"/>
              <a:t>e continua a liberare l’uomo dalla schiavitù</a:t>
            </a:r>
            <a:endParaRPr lang="it-IT" dirty="0"/>
          </a:p>
        </p:txBody>
      </p:sp>
      <p:pic>
        <p:nvPicPr>
          <p:cNvPr id="1026" name="Picture 2" descr="http://static.freepik.com/foto-gratuito/acqua-fredda-e-vettoriale-fuoco_34-1274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50701" t="10404" r="8630" b="13304"/>
          <a:stretch>
            <a:fillRect/>
          </a:stretch>
        </p:blipFill>
        <p:spPr bwMode="auto">
          <a:xfrm>
            <a:off x="611560" y="0"/>
            <a:ext cx="2339752" cy="3168352"/>
          </a:xfrm>
          <a:prstGeom prst="rect">
            <a:avLst/>
          </a:prstGeom>
          <a:noFill/>
          <a:scene3d>
            <a:camera prst="orthographicFront">
              <a:rot lat="0" lon="20999997" rev="0"/>
            </a:camera>
            <a:lightRig rig="threePt" dir="t"/>
          </a:scene3d>
        </p:spPr>
      </p:pic>
      <p:pic>
        <p:nvPicPr>
          <p:cNvPr id="5" name="Picture 2" descr="http://static.freepik.com/foto-gratuito/acqua-fredda-e-vettoriale-fuoco_34-1274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1265" t="8670" r="62451" b="13304"/>
          <a:stretch>
            <a:fillRect/>
          </a:stretch>
        </p:blipFill>
        <p:spPr bwMode="auto">
          <a:xfrm>
            <a:off x="7092280" y="3356992"/>
            <a:ext cx="1512168" cy="3240360"/>
          </a:xfrm>
          <a:prstGeom prst="rect">
            <a:avLst/>
          </a:prstGeom>
          <a:noFill/>
          <a:scene3d>
            <a:camera prst="orthographicFront">
              <a:rot lat="0" lon="20999997" rev="0"/>
            </a:camera>
            <a:lightRig rig="threePt" dir="t"/>
          </a:scene3d>
        </p:spPr>
      </p:pic>
      <p:pic>
        <p:nvPicPr>
          <p:cNvPr id="21506" name="Picture 2" descr="http://www.gliscritti.it/gallery3/var/albums/album_001/neghev/DSCN0056.JPG?m=1302625981"/>
          <p:cNvPicPr>
            <a:picLocks noChangeAspect="1" noChangeArrowheads="1"/>
          </p:cNvPicPr>
          <p:nvPr/>
        </p:nvPicPr>
        <p:blipFill>
          <a:blip r:embed="rId3" cstate="print"/>
          <a:srcRect l="16183" t="39221" r="12148" b="10495"/>
          <a:stretch>
            <a:fillRect/>
          </a:stretch>
        </p:blipFill>
        <p:spPr bwMode="auto">
          <a:xfrm>
            <a:off x="2123728" y="1916832"/>
            <a:ext cx="2232248" cy="2088232"/>
          </a:xfrm>
          <a:prstGeom prst="rect">
            <a:avLst/>
          </a:prstGeom>
          <a:noFill/>
        </p:spPr>
      </p:pic>
      <p:pic>
        <p:nvPicPr>
          <p:cNvPr id="21508" name="Picture 4" descr="http://www.ancoraonline.it/wp-content/uploads/2012/07/cresima.jpg"/>
          <p:cNvPicPr>
            <a:picLocks noChangeAspect="1" noChangeArrowheads="1"/>
          </p:cNvPicPr>
          <p:nvPr/>
        </p:nvPicPr>
        <p:blipFill>
          <a:blip r:embed="rId4" cstate="print"/>
          <a:srcRect l="6574" t="5202" r="14540"/>
          <a:stretch>
            <a:fillRect/>
          </a:stretch>
        </p:blipFill>
        <p:spPr bwMode="auto">
          <a:xfrm>
            <a:off x="5508104" y="4293096"/>
            <a:ext cx="1959804" cy="2232248"/>
          </a:xfrm>
          <a:prstGeom prst="rect">
            <a:avLst/>
          </a:prstGeom>
          <a:noFill/>
        </p:spPr>
      </p:pic>
      <p:sp>
        <p:nvSpPr>
          <p:cNvPr id="8" name="Rettangolo 7"/>
          <p:cNvSpPr/>
          <p:nvPr/>
        </p:nvSpPr>
        <p:spPr>
          <a:xfrm>
            <a:off x="3851920" y="548680"/>
            <a:ext cx="486479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t-IT" sz="4400" b="1" dirty="0" smtClean="0"/>
              <a:t>La nostra esistenza: </a:t>
            </a:r>
          </a:p>
          <a:p>
            <a:pPr algn="r"/>
            <a:r>
              <a:rPr lang="it-IT" sz="4400" b="1" dirty="0" smtClean="0"/>
              <a:t>tra acqua e fuoco </a:t>
            </a:r>
            <a:endParaRPr lang="it-IT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us.cdn4.123rf.com/168nwm/artefy/artefy0606/artefy060600001/435314-sinai-desert-a-car-racing-in-sa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404664"/>
            <a:ext cx="5688631" cy="4266473"/>
          </a:xfrm>
          <a:prstGeom prst="rect">
            <a:avLst/>
          </a:prstGeom>
          <a:noFill/>
        </p:spPr>
      </p:pic>
      <p:sp>
        <p:nvSpPr>
          <p:cNvPr id="3" name="Rettangolo 2"/>
          <p:cNvSpPr/>
          <p:nvPr/>
        </p:nvSpPr>
        <p:spPr>
          <a:xfrm>
            <a:off x="2195736" y="4869160"/>
            <a:ext cx="56049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Israele nel deserto</a:t>
            </a:r>
            <a:endParaRPr lang="it-IT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741080">
            <a:off x="520700" y="5233988"/>
            <a:ext cx="981075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9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512873">
            <a:off x="2860675" y="5092700"/>
            <a:ext cx="981075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048532">
            <a:off x="4948238" y="4733925"/>
            <a:ext cx="981075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1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802651">
            <a:off x="6919913" y="4298950"/>
            <a:ext cx="981075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188913"/>
            <a:ext cx="43434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3" name="Rectangle 1"/>
          <p:cNvSpPr>
            <a:spLocks noChangeArrowheads="1"/>
          </p:cNvSpPr>
          <p:nvPr/>
        </p:nvSpPr>
        <p:spPr bwMode="auto">
          <a:xfrm>
            <a:off x="4859338" y="404813"/>
            <a:ext cx="3673475" cy="424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it-IT"/>
              <a:t>Ti proponiamo un percorso nel periodo quaresimale per metterti in gioco, per riscoprire il sapore</a:t>
            </a:r>
          </a:p>
          <a:p>
            <a:r>
              <a:rPr lang="it-IT"/>
              <a:t>della vita, per prendere posizione nel mondo, per Vivere e non sopravvivere... </a:t>
            </a:r>
          </a:p>
          <a:p>
            <a:r>
              <a:rPr lang="it-IT"/>
              <a:t>Tutto ciò semplicemente digiunando ogni settimana da un’abitudine che non ti aiuta e attivando i sensi e la</a:t>
            </a:r>
          </a:p>
          <a:p>
            <a:r>
              <a:rPr lang="it-IT"/>
              <a:t>mente per intensificare ciò ce nutre la tua vita. </a:t>
            </a:r>
          </a:p>
          <a:p>
            <a:endParaRPr lang="it-IT"/>
          </a:p>
          <a:p>
            <a:r>
              <a:rPr lang="it-IT"/>
              <a:t>Hai abbastanza coraggio per sfidare te stesso? 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centroaletti.com/foto/foto_opere/italia/38_scaldaferro_santuario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4095750" cy="52292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08" name="Picture 4" descr="http://www.macrolibrarsi.it/data/cop/zoom/c/cristallo-di-potassio-pietra-grezza-antiodorante-naturale_5260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0"/>
            <a:ext cx="3419872" cy="2564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CasellaDiTesto 3"/>
          <p:cNvSpPr txBox="1"/>
          <p:nvPr/>
        </p:nvSpPr>
        <p:spPr>
          <a:xfrm>
            <a:off x="5076056" y="2610683"/>
            <a:ext cx="374441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“Se l’albero non è scosso dal vento non cresce né affonda le radici”</a:t>
            </a:r>
          </a:p>
          <a:p>
            <a:endParaRPr lang="it-IT" dirty="0" smtClean="0"/>
          </a:p>
          <a:p>
            <a:r>
              <a:rPr lang="it-IT" dirty="0" smtClean="0"/>
              <a:t>Un uomo cattivo si adirò contro una giovane e bella palma . Per danneggiarla  le pose un grosso sasso sulla chioma delle foglie. Quando però passò di lì dopo alcuni anni, la palma era diventata più grande e più bella di tutte quelle dei dintorni. Il sasso l’aveva costretta ad affondare di più le sue radici nella terra e così aveva anche potuto svilupparsi di più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freewebs.com/lezzjonijiet/Bahar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0" y="928670"/>
            <a:ext cx="4876800" cy="5715000"/>
          </a:xfrm>
          <a:prstGeom prst="rect">
            <a:avLst/>
          </a:prstGeom>
          <a:gradFill>
            <a:gsLst>
              <a:gs pos="0">
                <a:schemeClr val="bg2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sp>
        <p:nvSpPr>
          <p:cNvPr id="5" name="CasellaDiTesto 4"/>
          <p:cNvSpPr txBox="1"/>
          <p:nvPr/>
        </p:nvSpPr>
        <p:spPr>
          <a:xfrm>
            <a:off x="4786314" y="1643050"/>
            <a:ext cx="435768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/>
              <a:t>Nell’esperienza della liberazione del popolo dall’Egitto, si accentua l’epopea del deserto (</a:t>
            </a:r>
            <a:r>
              <a:rPr lang="it-IT" sz="2000" dirty="0" err="1" smtClean="0"/>
              <a:t>Es</a:t>
            </a:r>
            <a:r>
              <a:rPr lang="it-IT" sz="2000" dirty="0" smtClean="0"/>
              <a:t> 3; 13). </a:t>
            </a:r>
          </a:p>
          <a:p>
            <a:pPr algn="ctr"/>
            <a:r>
              <a:rPr lang="it-IT" sz="2000" dirty="0" smtClean="0"/>
              <a:t>Qui il deserto diventa luogo dell’incontro con Dio. </a:t>
            </a:r>
          </a:p>
          <a:p>
            <a:pPr algn="ctr"/>
            <a:r>
              <a:rPr lang="it-IT" sz="2000" dirty="0" smtClean="0"/>
              <a:t>Mosè anticipa nella sua vita il cammino del deserto e diventa capo del popolo liberato. </a:t>
            </a:r>
          </a:p>
          <a:p>
            <a:pPr algn="ctr"/>
            <a:r>
              <a:rPr lang="it-IT" sz="2000" dirty="0" smtClean="0"/>
              <a:t>Dio ha un progetto e la sua via è quella del deserto e del cammino. </a:t>
            </a:r>
          </a:p>
          <a:p>
            <a:pPr algn="ctr"/>
            <a:r>
              <a:rPr lang="it-IT" sz="2000" dirty="0" smtClean="0"/>
              <a:t>In questo deserto gli Ebrei adorano </a:t>
            </a:r>
            <a:r>
              <a:rPr lang="it-IT" sz="2000" dirty="0" err="1" smtClean="0"/>
              <a:t>Jahwe</a:t>
            </a:r>
            <a:r>
              <a:rPr lang="it-IT" sz="2000" dirty="0" smtClean="0"/>
              <a:t> e ricevono la Legge per diventare il popolo libero nell’alleanza.</a:t>
            </a:r>
            <a:endParaRPr lang="it-IT" sz="2000" dirty="0"/>
          </a:p>
        </p:txBody>
      </p:sp>
      <p:sp>
        <p:nvSpPr>
          <p:cNvPr id="6" name="Rettangolo 5"/>
          <p:cNvSpPr/>
          <p:nvPr/>
        </p:nvSpPr>
        <p:spPr>
          <a:xfrm>
            <a:off x="64399" y="0"/>
            <a:ext cx="907960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Il passaggio del mar rosso</a:t>
            </a:r>
            <a:endParaRPr lang="it-IT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Freccia a destra 6"/>
          <p:cNvSpPr/>
          <p:nvPr/>
        </p:nvSpPr>
        <p:spPr>
          <a:xfrm>
            <a:off x="4143372" y="1714488"/>
            <a:ext cx="714380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623447"/>
            <a:ext cx="9144000" cy="580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Il difficile cammino della libert</a:t>
            </a: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à”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dobe Garamond Pro Bold" pitchFamily="18" charset="0"/>
                <a:ea typeface="Calibri" pitchFamily="34" charset="0"/>
                <a:cs typeface="Times New Roman" pitchFamily="18" charset="0"/>
              </a:rPr>
              <a:t>Per quel gruppo di Ebrei che tu strappasti dalle mani del Faraone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dobe Garamond Pro Bold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dobe Garamond Pro Bold" pitchFamily="18" charset="0"/>
                <a:ea typeface="Calibri" pitchFamily="34" charset="0"/>
                <a:cs typeface="Times New Roman" pitchFamily="18" charset="0"/>
              </a:rPr>
              <a:t>La libertà appariva come una terra inospitale.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dobe Garamond Pro Bold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dobe Garamond Pro Bold" pitchFamily="18" charset="0"/>
                <a:ea typeface="Calibri" pitchFamily="34" charset="0"/>
                <a:cs typeface="Times New Roman" pitchFamily="18" charset="0"/>
              </a:rPr>
              <a:t>Provenivano da una terra rigogliosa,ricca di ogni bene,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dobe Garamond Pro Bold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dobe Garamond Pro Bold" pitchFamily="18" charset="0"/>
                <a:ea typeface="Calibri" pitchFamily="34" charset="0"/>
                <a:cs typeface="Times New Roman" pitchFamily="18" charset="0"/>
              </a:rPr>
              <a:t>dai raccolti abbondanti,e Mosè li condusse in un deserto.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dobe Garamond Pro Bold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dobe Garamond Pro Bold" pitchFamily="18" charset="0"/>
                <a:ea typeface="Calibri" pitchFamily="34" charset="0"/>
                <a:cs typeface="Times New Roman" pitchFamily="18" charset="0"/>
              </a:rPr>
              <a:t>Bella libertà quella che ci porta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dobe Garamond Pro Bold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dobe Garamond Pro Bold" pitchFamily="18" charset="0"/>
                <a:ea typeface="Calibri" pitchFamily="34" charset="0"/>
                <a:cs typeface="Times New Roman" pitchFamily="18" charset="0"/>
              </a:rPr>
              <a:t>A fare subito l’esperienza della fame e della sete,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dobe Garamond Pro Bold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dobe Garamond Pro Bold" pitchFamily="18" charset="0"/>
                <a:ea typeface="Calibri" pitchFamily="34" charset="0"/>
                <a:cs typeface="Times New Roman" pitchFamily="18" charset="0"/>
              </a:rPr>
              <a:t>delle insidie quotidiane,del caldo opprimente,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dobe Garamond Pro Bold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dobe Garamond Pro Bold" pitchFamily="18" charset="0"/>
                <a:ea typeface="Calibri" pitchFamily="34" charset="0"/>
                <a:cs typeface="Times New Roman" pitchFamily="18" charset="0"/>
              </a:rPr>
              <a:t>del rischio di sbagliare strada 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>
              <a:latin typeface="Adobe Garamond Pro Bold" pitchFamily="18" charset="0"/>
              <a:cs typeface="Times New Roman" pitchFamily="18" charset="0"/>
            </a:endParaRPr>
          </a:p>
          <a:p>
            <a:r>
              <a:rPr lang="it-IT" dirty="0" smtClean="0">
                <a:latin typeface="Adobe Garamond Pro Bold" pitchFamily="18" charset="0"/>
              </a:rPr>
              <a:t>E’ la storia di ognuno di noi quando si deve misurare</a:t>
            </a:r>
          </a:p>
          <a:p>
            <a:r>
              <a:rPr lang="it-IT" dirty="0" smtClean="0">
                <a:latin typeface="Adobe Garamond Pro Bold" pitchFamily="18" charset="0"/>
              </a:rPr>
              <a:t>Con le difficoltà di una situazione nuova.</a:t>
            </a:r>
          </a:p>
          <a:p>
            <a:r>
              <a:rPr lang="it-IT" dirty="0" smtClean="0">
                <a:latin typeface="Adobe Garamond Pro Bold" pitchFamily="18" charset="0"/>
              </a:rPr>
              <a:t>Allora facciamo spazio ai rimpianti,ricordiamo i benefici,</a:t>
            </a:r>
          </a:p>
          <a:p>
            <a:r>
              <a:rPr lang="it-IT" dirty="0" smtClean="0">
                <a:latin typeface="Adobe Garamond Pro Bold" pitchFamily="18" charset="0"/>
              </a:rPr>
              <a:t>i vantaggi della condizione precedente.</a:t>
            </a:r>
          </a:p>
          <a:p>
            <a:r>
              <a:rPr lang="it-IT" dirty="0" smtClean="0">
                <a:latin typeface="Adobe Garamond Pro Bold" pitchFamily="18" charset="0"/>
              </a:rPr>
              <a:t>Ognuno di noi - proprio come Israele -</a:t>
            </a:r>
          </a:p>
          <a:p>
            <a:r>
              <a:rPr lang="it-IT" dirty="0" smtClean="0">
                <a:latin typeface="Adobe Garamond Pro Bold" pitchFamily="18" charset="0"/>
              </a:rPr>
              <a:t>Finisce coinvolgersi indietro per concludere</a:t>
            </a:r>
          </a:p>
          <a:p>
            <a:r>
              <a:rPr lang="it-IT" dirty="0" smtClean="0">
                <a:latin typeface="Adobe Garamond Pro Bold" pitchFamily="18" charset="0"/>
              </a:rPr>
              <a:t>Che la schiavitù non era poi così male.</a:t>
            </a:r>
          </a:p>
          <a:p>
            <a:r>
              <a:rPr lang="it-IT" dirty="0" smtClean="0">
                <a:latin typeface="Adobe Garamond Pro Bold" pitchFamily="18" charset="0"/>
              </a:rPr>
              <a:t>Almeno c’era da mangiare in abbondanza!</a:t>
            </a:r>
          </a:p>
          <a:p>
            <a:r>
              <a:rPr lang="it-IT" dirty="0" smtClean="0">
                <a:latin typeface="Adobe Garamond Pro Bold" pitchFamily="18" charset="0"/>
              </a:rPr>
              <a:t>Allora tu ci sfami,perché andiamo avanti.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755576" y="1582095"/>
            <a:ext cx="8388424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Non c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’è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niente di peggiore della sete.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Quando l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arsura ti afferra la gola,quando senti bruciare le viscere,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quando la pelle si secca,quando invano si invoca il beneficio di una brezza,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il ristoro di una sosta all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ombra 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Non c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’è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niente di peggiore della sete.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Quando l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isolamento si fa pi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ù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brutale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 non hai nessun amico che ti sostenga.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Quando avverti in bocca il gusto amaro del fallimento dei tuoi sforzi.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Quando la tua voce si perde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 le tue invocazioni di aiuto se le porta via il frastuono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 il trambusto della grande citt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à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Solo tu puoi dissetarci in quei momenti terribili.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Perch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é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tu un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acqua che sgorga fresca dalla roccia,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un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acqua che zampilla sempre,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un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acqua che riesce a saziare le grandi attese della mia vita.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Anche in mezzo al deserto, tu disseti.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.studenti.it/biscobreak/wp-content/uploads/2013/07/Mose-e-il-roveto-arden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7918403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ttangolo 3"/>
          <p:cNvSpPr/>
          <p:nvPr/>
        </p:nvSpPr>
        <p:spPr>
          <a:xfrm>
            <a:off x="395536" y="5229200"/>
            <a:ext cx="8532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smtClean="0"/>
              <a:t>il grido degli Israeliti è arrivato fino a me e io stesso ho visto l'oppressione con cui gli Egiziani li tormentano. [10]Ora và! Io ti mando dal faraone. </a:t>
            </a:r>
            <a:r>
              <a:rPr lang="it-IT" b="1" dirty="0" err="1" smtClean="0"/>
              <a:t>Fà</a:t>
            </a:r>
            <a:r>
              <a:rPr lang="it-IT" b="1" dirty="0" smtClean="0"/>
              <a:t> uscire dall'Egitto il mio popolo, gli Israeliti!”. [11]Mosè disse a Dio: “Chi sono io per andare dal faraone e per far uscire dall'Egitto gli Israeliti?”. [12]Rispose: “Io sarò con te.  (</a:t>
            </a:r>
            <a:r>
              <a:rPr lang="it-IT" b="1" dirty="0" err="1" smtClean="0"/>
              <a:t>Es</a:t>
            </a:r>
            <a:r>
              <a:rPr lang="it-IT" b="1" dirty="0" smtClean="0"/>
              <a:t> 3,9-12)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www.ostiatvchannel.it/wp-content/uploads/2011/04/uovaEC01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0"/>
            <a:ext cx="7920880" cy="4377818"/>
          </a:xfrm>
          <a:prstGeom prst="rect">
            <a:avLst/>
          </a:prstGeom>
          <a:noFill/>
        </p:spPr>
      </p:pic>
      <p:sp>
        <p:nvSpPr>
          <p:cNvPr id="3" name="Rettangolo 2"/>
          <p:cNvSpPr/>
          <p:nvPr/>
        </p:nvSpPr>
        <p:spPr>
          <a:xfrm>
            <a:off x="683568" y="4797152"/>
            <a:ext cx="79928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smtClean="0"/>
              <a:t>Mosè e Aronne andarono e adunarono tutti gli anziani degli Israeliti. [30]Aronne parlò al popolo, riferendo tutte le parole che il Signore aveva dette a Mosè, e compì i segni davanti agli occhi del popolo. [31]Allora il popolo </a:t>
            </a:r>
            <a:r>
              <a:rPr lang="it-IT" b="1" dirty="0" err="1" smtClean="0"/>
              <a:t>credette</a:t>
            </a:r>
            <a:r>
              <a:rPr lang="it-IT" b="1" dirty="0" smtClean="0"/>
              <a:t>. Essi intesero che il Signore aveva visitato gli Israeliti e che aveva visto la loro afflizione; si inginocchiarono e si prostrarono.  (</a:t>
            </a:r>
            <a:r>
              <a:rPr lang="it-IT" b="1" dirty="0" err="1" smtClean="0"/>
              <a:t>Es</a:t>
            </a:r>
            <a:r>
              <a:rPr lang="it-IT" b="1" dirty="0" smtClean="0"/>
              <a:t> 4,29-31)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683568" y="692696"/>
            <a:ext cx="74888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smtClean="0"/>
              <a:t>[1]Dopo, Mosè e Aronne vennero dal Faraone e gli annunziarono: “Dice il Signore, il Dio d'Israele: Lascia partire il mio popolo perché mi celebri una festa nel deserto!”. </a:t>
            </a:r>
          </a:p>
          <a:p>
            <a:endParaRPr lang="it-IT" b="1" dirty="0" smtClean="0"/>
          </a:p>
          <a:p>
            <a:r>
              <a:rPr lang="it-IT" b="1" dirty="0" smtClean="0"/>
              <a:t>[2]Il faraone rispose: “Chi è il Signore, perché io debba ascoltare la sua voce per lasciar partire Israele? Non conosco il Signore e neppure lascerò partire Israele!”. </a:t>
            </a:r>
          </a:p>
          <a:p>
            <a:endParaRPr lang="it-IT" b="1" dirty="0" smtClean="0"/>
          </a:p>
          <a:p>
            <a:r>
              <a:rPr lang="it-IT" b="1" dirty="0" smtClean="0"/>
              <a:t>[3]Ripresero: “Il Dio degli Ebrei si è presentato a noi. Ci sia dunque concesso di partire per un viaggio di tre giorni nel deserto e celebrare un sacrificio al Signore, nostro Dio, perché non ci colpisca di peste o di spada!”. </a:t>
            </a:r>
          </a:p>
          <a:p>
            <a:endParaRPr lang="it-IT" b="1" dirty="0" smtClean="0"/>
          </a:p>
          <a:p>
            <a:r>
              <a:rPr lang="it-IT" b="1" dirty="0" smtClean="0"/>
              <a:t>[4]Il re di Egitto disse loro: “Perché, Mosè e Aronne, distogliete il popolo dai suoi lavori? Tornate ai vostri lavori!”. [5]Il faraone aggiunse: “Ecco, ora sono numerosi più del popolo del paese, voi li vorreste far cessare dai lavori forzati!” (</a:t>
            </a:r>
            <a:r>
              <a:rPr lang="it-IT" b="1" dirty="0" err="1" smtClean="0"/>
              <a:t>Es</a:t>
            </a:r>
            <a:r>
              <a:rPr lang="it-IT" b="1" dirty="0" smtClean="0"/>
              <a:t> 5)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971600" y="2276872"/>
            <a:ext cx="446449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smtClean="0"/>
              <a:t>[19]Gli scribi degli Israeliti si videro ridotti a mal partito, quando fu loro detto: “Non diminuirete affatto il numero giornaliero dei mattoni”.</a:t>
            </a:r>
          </a:p>
          <a:p>
            <a:endParaRPr lang="it-IT" b="1" dirty="0" smtClean="0"/>
          </a:p>
          <a:p>
            <a:r>
              <a:rPr lang="it-IT" b="1" dirty="0" smtClean="0"/>
              <a:t> [20]Quando, uscendo dalla presenza del faraone, incontrarono Mosè e Aronne che stavano ad aspettarli, [21]dissero loro: “Il Signore proceda contro di voi e giudichi; perché ci avete resi odiosi agli occhi del faraone e agli occhi dei suoi ministri, mettendo loro in mano la spada per ucciderci!”.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467544" y="476672"/>
            <a:ext cx="82934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Una prima mormorazione …</a:t>
            </a:r>
            <a:endParaRPr lang="it-IT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5058" name="Picture 2" descr="http://4.bp.blogspot.com/-7bH6qy4SHEI/UqSCaFGZz-I/AAAAAAAAAeE/Np4FzyAavXg/s1600/caleb_and_joshua__image_5_sjpg847.jpg"/>
          <p:cNvPicPr>
            <a:picLocks noChangeAspect="1" noChangeArrowheads="1"/>
          </p:cNvPicPr>
          <p:nvPr/>
        </p:nvPicPr>
        <p:blipFill>
          <a:blip r:embed="rId2" cstate="print"/>
          <a:srcRect l="1974" t="1734" r="42758" b="2900"/>
          <a:stretch>
            <a:fillRect/>
          </a:stretch>
        </p:blipFill>
        <p:spPr bwMode="auto">
          <a:xfrm>
            <a:off x="6084168" y="1916832"/>
            <a:ext cx="2016224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preghiereagesuemaria.it/images/giusep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4664"/>
            <a:ext cx="5972175" cy="2419351"/>
          </a:xfrm>
          <a:prstGeom prst="rect">
            <a:avLst/>
          </a:prstGeom>
          <a:noFill/>
        </p:spPr>
      </p:pic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539552" y="3356992"/>
            <a:ext cx="79208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2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Book Antiqua" pitchFamily="18" charset="0"/>
                <a:cs typeface="Arial" pitchFamily="34" charset="0"/>
              </a:rPr>
              <a:t>Esodo - </a:t>
            </a:r>
            <a:r>
              <a:rPr kumimoji="0" lang="it-IT" sz="1200" b="1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Book Antiqua" pitchFamily="18" charset="0"/>
                <a:cs typeface="Arial" pitchFamily="34" charset="0"/>
              </a:rPr>
              <a:t>Capitolo 6</a:t>
            </a:r>
            <a:r>
              <a:rPr kumimoji="0" lang="it-IT" sz="12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Georgia" pitchFamily="18" charset="0"/>
                <a:cs typeface="Arial" pitchFamily="34" charset="0"/>
              </a:rPr>
              <a:t> </a:t>
            </a:r>
            <a:r>
              <a:rPr kumimoji="0" lang="it-IT" sz="9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Georgia" pitchFamily="18" charset="0"/>
                <a:cs typeface="Arial" pitchFamily="34" charset="0"/>
                <a:hlinkClick r:id="rId3"/>
              </a:rPr>
              <a:t>  </a:t>
            </a:r>
            <a:r>
              <a:rPr kumimoji="0" lang="it-IT" sz="1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Book Antiqua" pitchFamily="18" charset="0"/>
                <a:cs typeface="Arial" pitchFamily="34" charset="0"/>
              </a:rPr>
              <a:t> </a:t>
            </a:r>
            <a:endParaRPr kumimoji="0" lang="it-IT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2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Book Antiqua" pitchFamily="18" charset="0"/>
                <a:cs typeface="Arial" pitchFamily="34" charset="0"/>
              </a:rPr>
              <a:t>[1]Il Signore disse a Mosè: “Ora vedrai quello che sto per fare al faraone con mano potente, li lascerà andare, anzi con mano potente li caccerà dal suo paese!”. </a:t>
            </a:r>
            <a:endParaRPr kumimoji="0" lang="it-IT" sz="18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44034" name="Picture 2" descr="http://www.maranatha.it/images/ReturnToTOP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5575" y="46038"/>
            <a:ext cx="161925" cy="161925"/>
          </a:xfrm>
          <a:prstGeom prst="rect">
            <a:avLst/>
          </a:prstGeom>
          <a:noFill/>
        </p:spPr>
      </p:pic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611560" y="4293096"/>
            <a:ext cx="792088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2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Book Antiqua" pitchFamily="18" charset="0"/>
                <a:cs typeface="Arial" pitchFamily="34" charset="0"/>
              </a:rPr>
              <a:t>Es</a:t>
            </a:r>
            <a:r>
              <a:rPr kumimoji="0" lang="it-IT" sz="12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Book Antiqua" pitchFamily="18" charset="0"/>
                <a:cs typeface="Arial" pitchFamily="34" charset="0"/>
              </a:rPr>
              <a:t> 7 [1]Il Signore disse a Mosè: “Vedi, io ti ho posto a far le veci di Dio per il faraone: Aronne, tuo fratello, sarà il tuo profeta. [2]Tu gli dirai quanto io ti ordinerò: Aronne, tuo fratello, parlerà al faraone perché lasci partire gli Israeliti dal suo paese. [3]Ma io indurirò il cuore del faraone e moltiplicherò i miei segni e i miei prodigi nel paese d'Egitto. [4]Il faraone non vi ascolterà e io porrò la mano contro l'Egitto e farò così uscire dal paese d'Egitto le mie schiere, il mio popolo degli Israeliti, con l'intervento di grandi castighi. [5]Allora gli Egiziani sapranno che io sono il Signore, quando stenderò la mano contro l'Egitto e farò uscire di mezzo a loro gli Israeliti!”. </a:t>
            </a:r>
            <a:endParaRPr kumimoji="0" lang="it-IT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2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Book Antiqua" pitchFamily="18" charset="0"/>
                <a:cs typeface="Arial" pitchFamily="34" charset="0"/>
              </a:rPr>
              <a:t>[6]Mosè e Aronne eseguirono quanto il Signore aveva loro comandato; operarono esattamente così. [7]Mosè aveva ottant'anni e Aronne </a:t>
            </a:r>
            <a:r>
              <a:rPr kumimoji="0" lang="it-IT" sz="12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Book Antiqua" pitchFamily="18" charset="0"/>
                <a:cs typeface="Arial" pitchFamily="34" charset="0"/>
              </a:rPr>
              <a:t>ottantatrè</a:t>
            </a:r>
            <a:r>
              <a:rPr kumimoji="0" lang="it-IT" sz="12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Book Antiqua" pitchFamily="18" charset="0"/>
                <a:cs typeface="Arial" pitchFamily="34" charset="0"/>
              </a:rPr>
              <a:t>, quando parlarono al faraone. </a:t>
            </a: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cdn.blogosfere.it/paroleverdi/images/esod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20688"/>
            <a:ext cx="8567298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1520" y="260648"/>
            <a:ext cx="40324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La Pasqua ebraica, chiamata </a:t>
            </a:r>
            <a:r>
              <a:rPr lang="it-IT" i="1" dirty="0" err="1" smtClean="0"/>
              <a:t>Pesach</a:t>
            </a:r>
            <a:r>
              <a:rPr lang="it-IT" dirty="0" smtClean="0"/>
              <a:t>, celebra la liberazione degli Ebrei dall'Egitto grazie a Mosè e riunisce due riti: l'immolazione dell'agnello e il pane azzimo.</a:t>
            </a:r>
          </a:p>
          <a:p>
            <a:endParaRPr lang="it-IT" dirty="0" smtClean="0"/>
          </a:p>
          <a:p>
            <a:r>
              <a:rPr lang="it-IT" dirty="0" smtClean="0"/>
              <a:t>La parola ebraica </a:t>
            </a:r>
            <a:r>
              <a:rPr lang="it-IT" i="1" dirty="0" err="1" smtClean="0"/>
              <a:t>pesach</a:t>
            </a:r>
            <a:r>
              <a:rPr lang="it-IT" dirty="0" smtClean="0"/>
              <a:t> significa </a:t>
            </a:r>
            <a:r>
              <a:rPr lang="it-IT" b="1" dirty="0" smtClean="0"/>
              <a:t>"passare oltre", </a:t>
            </a:r>
            <a:r>
              <a:rPr lang="it-IT" dirty="0" smtClean="0"/>
              <a:t>"tralasciare", e deriva dal racconto della decima piaga, nella quale il Signore vide il sangue dell'agnello sulle porte delle case di Israele e "passò oltre", colpendo solo i primogeniti maschi degli egiziani, compreso il figlio del faraone (Esodo, 12,21-34). </a:t>
            </a:r>
          </a:p>
          <a:p>
            <a:endParaRPr lang="it-IT" dirty="0" smtClean="0"/>
          </a:p>
          <a:p>
            <a:r>
              <a:rPr lang="it-IT" dirty="0" smtClean="0"/>
              <a:t>La </a:t>
            </a:r>
            <a:r>
              <a:rPr lang="it-IT" i="1" dirty="0" err="1" smtClean="0"/>
              <a:t>Pesach</a:t>
            </a:r>
            <a:r>
              <a:rPr lang="it-IT" dirty="0" smtClean="0"/>
              <a:t> indica quindi la liberazione di Israele dalla schiavitù sotto gli egiziani e l'inizio di una nuova libertà con Dio verso la terra promessa.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4572000" y="371703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dirty="0" smtClean="0"/>
              <a:t>Con il cristianesimo la Pasqua ha acquisito un nuovo significato, indicando il passaggio da morte a vita per Gesù Cristo e il passaggio a vita nuova per i cristiani, liberati dal peccato con il sacrificio sulla croce e chiamati a risorgere con Gesù. La Pasqua cristiana è quindi la chiave interpretativa della nuova alleanza, concentrando in sé il significato del mistero messianico di Gesù e collegandolo alla </a:t>
            </a:r>
            <a:r>
              <a:rPr lang="it-IT" i="1" dirty="0" err="1" smtClean="0"/>
              <a:t>Pesach</a:t>
            </a:r>
            <a:r>
              <a:rPr lang="it-IT" dirty="0" smtClean="0"/>
              <a:t> dell'Esodo</a:t>
            </a:r>
            <a:endParaRPr lang="it-IT" dirty="0"/>
          </a:p>
        </p:txBody>
      </p:sp>
      <p:pic>
        <p:nvPicPr>
          <p:cNvPr id="34818" name="Picture 2" descr="https://encrypted-tbn1.gstatic.com/images?q=tbn:ANd9GcRrpak9voyGtDVdJXN1zRmwy05_XVhViXFkT4JlArR267jTPapoL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60648"/>
            <a:ext cx="4145603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820" name="Picture 4" descr="https://encrypted-tbn2.gstatic.com/images?q=tbn:ANd9GcTrpnU4lRz4aASUlVlcZycbML3LYVH7lrL6o98ipWRaT0QU0iv91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61345">
            <a:off x="7115608" y="1427885"/>
            <a:ext cx="1855916" cy="19832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centroaletti.com/foto/foto_opere/slovenia/19_smarco_koper/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5299366" cy="5040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ttangolo 2"/>
          <p:cNvSpPr/>
          <p:nvPr/>
        </p:nvSpPr>
        <p:spPr>
          <a:xfrm>
            <a:off x="6012160" y="1124744"/>
            <a:ext cx="264604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Come il sangue dell’agnello dona la salvezza quando passa l’angelo sterminatore per uccidere i primogeniti, così il sangue di Cristo ci salva dalla morte e dall’eterna sofferenza. </a:t>
            </a:r>
          </a:p>
          <a:p>
            <a:endParaRPr lang="it-IT" dirty="0" smtClean="0"/>
          </a:p>
          <a:p>
            <a:r>
              <a:rPr lang="it-IT" dirty="0" smtClean="0"/>
              <a:t>Come Mosè trasse il popolo dalla schiavitù in Egitto, così Cristo ci ha salvati dalla schiavitù del peccato e della morte. </a:t>
            </a:r>
          </a:p>
          <a:p>
            <a:endParaRPr lang="it-I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rr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rr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669</TotalTime>
  <Words>1488</Words>
  <Application>Microsoft Office PowerPoint</Application>
  <PresentationFormat>Presentazione su schermo (4:3)</PresentationFormat>
  <Paragraphs>92</Paragraphs>
  <Slides>17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18" baseType="lpstr">
      <vt:lpstr>Tema di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Sandra</cp:lastModifiedBy>
  <cp:revision>28</cp:revision>
  <dcterms:created xsi:type="dcterms:W3CDTF">2012-03-27T13:09:07Z</dcterms:created>
  <dcterms:modified xsi:type="dcterms:W3CDTF">2014-07-07T09:12:58Z</dcterms:modified>
</cp:coreProperties>
</file>